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7" r:id="rId19"/>
    <p:sldId id="272" r:id="rId20"/>
    <p:sldId id="273" r:id="rId21"/>
    <p:sldId id="274" r:id="rId22"/>
    <p:sldId id="275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  <p:sldId id="28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6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BAAE6-AF36-4907-A0C5-7ED9DC7820F7}" type="datetimeFigureOut">
              <a:rPr lang="en-US" smtClean="0"/>
              <a:t>4/5/2025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43CD1-BDAD-4EBB-8669-C8F16870D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43CD1-BDAD-4EBB-8669-C8F16870D8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45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DCBEF-AA76-4671-AE95-70842DEAE99F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4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F3507-12DE-4F9D-945E-5FCA875CBF5C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0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89676-02A0-4192-9AF3-BB653A616C06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77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9F275-0E14-4605-B0CA-CC7C3A1A6826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0822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38FB2-E7C2-4668-B4FB-4A5AAAF15915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25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1A6B-2F77-4708-8EA1-9C4E1402A468}" type="datetime1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47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B69A-5334-4730-B873-544C9D1AC25E}" type="datetime1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3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8C61-42B5-4BF8-9531-7B4E83D386EC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05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83A54870-54EE-40E0-866D-928029F80AA2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0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CF6D-85B2-421D-9AF1-D1EC6DD165BD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38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CC11-0390-487B-94F8-32986242E16E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E9F54-4A20-4C78-BD10-601824719FEF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8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742DC-D82E-4FBA-B3F0-4855C710AF7C}" type="datetime1">
              <a:rPr lang="en-US" smtClean="0"/>
              <a:t>4/5/2025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5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AE1B1-4F68-47AC-A09F-3FD92C9E385A}" type="datetime1">
              <a:rPr lang="en-US" smtClean="0"/>
              <a:t>4/5/2025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0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9B6FE-9D1F-49B8-8A45-5C97A0201F8E}" type="datetime1">
              <a:rPr lang="en-US" smtClean="0"/>
              <a:t>4/5/2025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7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BFCF4-9FA0-4D45-A436-8ED3CB71FD73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7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54A6-C451-420B-AD38-6ADD55FB70F5}" type="datetime1">
              <a:rPr lang="en-US" smtClean="0"/>
              <a:t>4/5/2025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4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661D3-C856-4BB3-82D1-002250BF23EB}" type="datetime1">
              <a:rPr lang="en-US" smtClean="0"/>
              <a:t>4/5/2025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35FD3-1684-418C-93C2-42881C04C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63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7.06450" TargetMode="External"/><Relationship Id="rId2" Type="http://schemas.openxmlformats.org/officeDocument/2006/relationships/hyperlink" Target="https://arxiv.org/pdf/1510.01378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econe.io/learn/batch-layer-normalization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Recurrent Neural Networks </a:t>
            </a:r>
            <a:r>
              <a:rPr lang="en-US" smtClean="0"/>
              <a:t>and Variants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</a:t>
            </a:r>
            <a:r>
              <a:rPr lang="en-US" dirty="0" err="1" smtClean="0"/>
              <a:t>Sifat</a:t>
            </a:r>
            <a:r>
              <a:rPr lang="en-US" dirty="0" smtClean="0"/>
              <a:t> </a:t>
            </a:r>
            <a:r>
              <a:rPr lang="en-US" dirty="0" err="1" smtClean="0"/>
              <a:t>Momen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0" y="2733709"/>
            <a:ext cx="2950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CSE 465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48658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18" y="2099131"/>
            <a:ext cx="943107" cy="2038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7811" y="2441274"/>
            <a:ext cx="4942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Recurrent Neuron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8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Recurrent Neurons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59" y="2055892"/>
            <a:ext cx="5734850" cy="2314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370790"/>
            <a:ext cx="8591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Recurrent Neuron unrolled through time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42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Neurons and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easily create a layer of recurrent neurons. At each time step </a:t>
            </a:r>
            <a:r>
              <a:rPr lang="en-US" i="1" dirty="0" smtClean="0"/>
              <a:t>t</a:t>
            </a:r>
            <a:r>
              <a:rPr lang="en-US" dirty="0" smtClean="0"/>
              <a:t>, every neuron receives the input vector </a:t>
            </a:r>
            <a:r>
              <a:rPr lang="en-US" b="1" dirty="0" err="1" smtClean="0"/>
              <a:t>x</a:t>
            </a:r>
            <a:r>
              <a:rPr lang="en-US" b="1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and the output vector from the previous time step </a:t>
            </a:r>
            <a:r>
              <a:rPr lang="en-US" b="1" dirty="0" smtClean="0"/>
              <a:t>y</a:t>
            </a:r>
            <a:r>
              <a:rPr lang="en-US" b="1" baseline="-25000" dirty="0" smtClean="0"/>
              <a:t>t-1</a:t>
            </a:r>
            <a:r>
              <a:rPr lang="en-US" dirty="0" smtClean="0"/>
              <a:t>. Note that both input and output are vectors now (when there was a single neuron, the output was a scalar).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24" y="4136531"/>
            <a:ext cx="7201905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Neurons and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806"/>
            <a:ext cx="7201905" cy="2534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0" y="4602591"/>
            <a:ext cx="8449854" cy="20005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53555" y="2320506"/>
            <a:ext cx="3930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weights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x</a:t>
            </a:r>
            <a:r>
              <a:rPr lang="en-US" dirty="0" smtClean="0"/>
              <a:t> and </a:t>
            </a:r>
            <a:r>
              <a:rPr lang="en-US" b="1" dirty="0" err="1" smtClean="0"/>
              <a:t>w</a:t>
            </a:r>
            <a:r>
              <a:rPr lang="en-US" b="1" baseline="-25000" dirty="0" err="1" smtClean="0"/>
              <a:t>y</a:t>
            </a:r>
            <a:r>
              <a:rPr lang="en-US" dirty="0" smtClean="0"/>
              <a:t> learns how much importance to give to the current input and past output.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Neurons and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346"/>
            <a:ext cx="5896798" cy="1000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0611"/>
            <a:ext cx="8364117" cy="3048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116" y="1988590"/>
            <a:ext cx="3827884" cy="13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8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Since the output of a recurrent neuron at time step </a:t>
            </a:r>
            <a:r>
              <a:rPr lang="en-US" i="1" dirty="0" smtClean="0"/>
              <a:t>t</a:t>
            </a:r>
            <a:r>
              <a:rPr lang="en-US" dirty="0" smtClean="0"/>
              <a:t> is a function of all inputs from the previous time steps, you could perceive it having a form of memory. </a:t>
            </a:r>
          </a:p>
          <a:p>
            <a:r>
              <a:rPr lang="en-US" dirty="0" smtClean="0"/>
              <a:t>A part of a neural network that preserves some state across time steps is called a memory cell (or simply a cell).</a:t>
            </a:r>
          </a:p>
          <a:p>
            <a:r>
              <a:rPr lang="en-US" dirty="0" smtClean="0"/>
              <a:t>A single recurrent neuron, or a layer of recurrent neurons, is a very basic cell, capable of learning of only short patterns (e.g. 10 steps long – however this depends on the task).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7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general, a cell’s state at time step </a:t>
            </a:r>
            <a:r>
              <a:rPr lang="en-US" i="1" dirty="0" smtClean="0"/>
              <a:t>t</a:t>
            </a:r>
            <a:r>
              <a:rPr lang="en-US" dirty="0" smtClean="0"/>
              <a:t>, denoted </a:t>
            </a:r>
            <a:r>
              <a:rPr lang="en-US" b="1" dirty="0" err="1" smtClean="0"/>
              <a:t>h</a:t>
            </a:r>
            <a:r>
              <a:rPr lang="en-US" baseline="-25000" dirty="0" err="1" smtClean="0"/>
              <a:t>t</a:t>
            </a:r>
            <a:r>
              <a:rPr lang="en-US" dirty="0" smtClean="0"/>
              <a:t> (h for hidden) is a function of some inputs at time step t and its state at the previous time step:</a:t>
            </a:r>
          </a:p>
          <a:p>
            <a:r>
              <a:rPr lang="en-US" b="1" dirty="0" err="1"/>
              <a:t>h</a:t>
            </a:r>
            <a:r>
              <a:rPr lang="en-US" baseline="-25000" dirty="0" err="1" smtClean="0"/>
              <a:t>t</a:t>
            </a:r>
            <a:r>
              <a:rPr lang="en-US" dirty="0" smtClean="0"/>
              <a:t> =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b="1" dirty="0" smtClean="0"/>
              <a:t>h</a:t>
            </a:r>
            <a:r>
              <a:rPr lang="en-US" baseline="-25000" dirty="0" smtClean="0"/>
              <a:t>t-1</a:t>
            </a:r>
            <a:r>
              <a:rPr lang="en-US" dirty="0" smtClean="0"/>
              <a:t>, </a:t>
            </a:r>
            <a:r>
              <a:rPr lang="en-US" b="1" dirty="0" err="1" smtClean="0"/>
              <a:t>x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Its output at time step </a:t>
            </a:r>
            <a:r>
              <a:rPr lang="en-US" i="1" dirty="0" smtClean="0"/>
              <a:t>t</a:t>
            </a:r>
            <a:r>
              <a:rPr lang="en-US" dirty="0" smtClean="0"/>
              <a:t>, denoted </a:t>
            </a:r>
            <a:r>
              <a:rPr lang="en-US" b="1" dirty="0" err="1" smtClean="0"/>
              <a:t>y</a:t>
            </a:r>
            <a:r>
              <a:rPr lang="en-US" baseline="-25000" dirty="0" err="1" smtClean="0"/>
              <a:t>t</a:t>
            </a:r>
            <a:r>
              <a:rPr lang="en-US" dirty="0" smtClean="0"/>
              <a:t> , is also a function of the previous state and the current inputs.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715" y="4330000"/>
            <a:ext cx="5395891" cy="237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7957"/>
            <a:ext cx="5288280" cy="35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2188"/>
            <a:ext cx="5896798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7957"/>
            <a:ext cx="5288280" cy="35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599" y="1987957"/>
            <a:ext cx="5288280" cy="3520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62188"/>
            <a:ext cx="5896798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7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RNNs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7238"/>
            <a:ext cx="6117588" cy="45988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97283" y="2087592"/>
            <a:ext cx="5796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to Sequence (One to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Useful for predicting time series data, such as stock prices; you feed the prices over the last N days, and it must output the prices shifted by one day into the future.</a:t>
            </a:r>
          </a:p>
          <a:p>
            <a:r>
              <a:rPr lang="en-US" dirty="0" smtClean="0"/>
              <a:t>Sequence to Vector (Many to 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E.g. Sentiment score from text data</a:t>
            </a:r>
          </a:p>
          <a:p>
            <a:r>
              <a:rPr lang="en-US" dirty="0" smtClean="0"/>
              <a:t>Vector to Sequence (One to Many)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E.g. from image to caption of the image</a:t>
            </a:r>
          </a:p>
          <a:p>
            <a:r>
              <a:rPr lang="en-US" dirty="0" smtClean="0"/>
              <a:t>Encoder (Seq. to Vector) to Decoder (Vector to Seq.)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E.g. translating from one language to another (works better than a sequence to sequence RNN)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84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 (RNNs)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to handle sequential data, where order matters.</a:t>
            </a:r>
          </a:p>
          <a:p>
            <a:r>
              <a:rPr lang="en-US" dirty="0" smtClean="0"/>
              <a:t>Suitable for tasks that involve </a:t>
            </a:r>
            <a:r>
              <a:rPr lang="en-US" b="1" dirty="0" smtClean="0"/>
              <a:t>temporal dependencies</a:t>
            </a:r>
            <a:r>
              <a:rPr lang="en-US" dirty="0" smtClean="0"/>
              <a:t> and </a:t>
            </a:r>
            <a:r>
              <a:rPr lang="en-US" b="1" dirty="0" smtClean="0"/>
              <a:t>content retention</a:t>
            </a:r>
            <a:r>
              <a:rPr lang="en-US" dirty="0" smtClean="0"/>
              <a:t>.</a:t>
            </a:r>
          </a:p>
          <a:p>
            <a:r>
              <a:rPr lang="en-US" dirty="0"/>
              <a:t>Each piece of information depends on previous </a:t>
            </a:r>
            <a:r>
              <a:rPr lang="en-US" dirty="0" smtClean="0"/>
              <a:t>and influence </a:t>
            </a:r>
            <a:r>
              <a:rPr lang="en-US" dirty="0"/>
              <a:t>future elements in the sequence</a:t>
            </a:r>
            <a:r>
              <a:rPr lang="en-US" dirty="0" smtClean="0"/>
              <a:t>.</a:t>
            </a:r>
          </a:p>
          <a:p>
            <a:r>
              <a:rPr lang="en-US" dirty="0"/>
              <a:t>Unlike regular data, where items can be shuffled without losing meaning, sequential data follows a specific order—changing this order alters its meaning.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RNNs (</a:t>
            </a:r>
            <a:r>
              <a:rPr lang="en-US" dirty="0" err="1" smtClean="0"/>
              <a:t>Backpropagation</a:t>
            </a:r>
            <a:r>
              <a:rPr lang="en-US" dirty="0" smtClean="0"/>
              <a:t> through time – BPTT)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5349"/>
            <a:ext cx="6731291" cy="204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309" y="3838755"/>
            <a:ext cx="5220691" cy="28604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06205" y="2863970"/>
            <a:ext cx="39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Same parameters </a:t>
            </a:r>
            <a:r>
              <a:rPr lang="en-US" b="1" dirty="0" smtClean="0"/>
              <a:t>W</a:t>
            </a:r>
            <a:r>
              <a:rPr lang="en-US" dirty="0" smtClean="0"/>
              <a:t> and </a:t>
            </a:r>
            <a:r>
              <a:rPr lang="en-US" b="1" dirty="0" smtClean="0"/>
              <a:t>b</a:t>
            </a:r>
            <a:r>
              <a:rPr lang="en-US" dirty="0" smtClean="0"/>
              <a:t> are used at each time step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860" y="4066469"/>
            <a:ext cx="3218870" cy="279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3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quite common to stack multiple layers of cells. This gives a deep RNN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52" y="3180891"/>
            <a:ext cx="6201640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 of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Unstable Gradient Problems</a:t>
            </a:r>
          </a:p>
          <a:p>
            <a:pPr lvl="1"/>
            <a:r>
              <a:rPr lang="en-US" dirty="0" smtClean="0"/>
              <a:t>Techniques such as good parameter initialization, faster optimizers, dropouts etc… can be used to alleviate unstable gradient problems.</a:t>
            </a:r>
          </a:p>
          <a:p>
            <a:pPr lvl="1"/>
            <a:r>
              <a:rPr lang="en-US" dirty="0" smtClean="0"/>
              <a:t>Non-saturating activation function (e.g. </a:t>
            </a:r>
            <a:r>
              <a:rPr lang="en-US" dirty="0" err="1" smtClean="0"/>
              <a:t>ReLU</a:t>
            </a:r>
            <a:r>
              <a:rPr lang="en-US" dirty="0" smtClean="0"/>
              <a:t>) can lead to more instability during training (</a:t>
            </a:r>
            <a:r>
              <a:rPr lang="en-US" dirty="0" err="1" smtClean="0"/>
              <a:t>tanh</a:t>
            </a:r>
            <a:r>
              <a:rPr lang="en-US" dirty="0" smtClean="0"/>
              <a:t> is a good default choice)</a:t>
            </a:r>
          </a:p>
          <a:p>
            <a:pPr lvl="2"/>
            <a:r>
              <a:rPr lang="en-US" dirty="0" smtClean="0"/>
              <a:t>Possible mitigation strategy: Use smaller learning rate</a:t>
            </a:r>
          </a:p>
          <a:p>
            <a:pPr lvl="2"/>
            <a:r>
              <a:rPr lang="en-US" dirty="0" smtClean="0"/>
              <a:t>Possible mitigation strategy: Use gradient clipping</a:t>
            </a:r>
          </a:p>
          <a:p>
            <a:pPr lvl="1"/>
            <a:r>
              <a:rPr lang="en-US" dirty="0" smtClean="0"/>
              <a:t>Normalization</a:t>
            </a:r>
          </a:p>
          <a:p>
            <a:pPr lvl="2"/>
            <a:r>
              <a:rPr lang="en-US" dirty="0" smtClean="0"/>
              <a:t>Batch Normalization does not yield </a:t>
            </a:r>
            <a:r>
              <a:rPr lang="en-US" dirty="0"/>
              <a:t>good results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arxiv.org/pdf/1510.01378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Layer Normalization can yield better results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arxiv.org/pdf/1607.06450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8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094922"/>
            <a:ext cx="8449854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3561"/>
            <a:ext cx="7062824" cy="45670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9424"/>
            <a:ext cx="5850469" cy="386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9569"/>
            <a:ext cx="7823279" cy="47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Normalization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1" y="2001329"/>
            <a:ext cx="4951043" cy="45053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67887" y="2872596"/>
            <a:ext cx="527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https://www.pinecone.io/learn/batch-layer-normalization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 of RNNs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Memory Problem</a:t>
            </a:r>
          </a:p>
          <a:p>
            <a:pPr lvl="1"/>
            <a:r>
              <a:rPr lang="en-US" dirty="0" smtClean="0"/>
              <a:t>Due to the transformation that the data goes through when traversing an RNN, some information is lost at each time step.</a:t>
            </a:r>
          </a:p>
          <a:p>
            <a:pPr lvl="1"/>
            <a:r>
              <a:rPr lang="en-US" dirty="0" smtClean="0"/>
              <a:t>After a while RNN’s state contains virtually no trace of the first inputs.</a:t>
            </a:r>
          </a:p>
          <a:p>
            <a:pPr lvl="1"/>
            <a:r>
              <a:rPr lang="en-US" dirty="0" smtClean="0"/>
              <a:t>To tackle this problem, various types of cells with long-term memory have been introduced.</a:t>
            </a:r>
          </a:p>
          <a:p>
            <a:pPr lvl="2"/>
            <a:r>
              <a:rPr lang="en-US" dirty="0" smtClean="0"/>
              <a:t>LSTM cells, GRU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 Short Term Memory (LSTM)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proposed by </a:t>
            </a:r>
            <a:r>
              <a:rPr lang="en-US" dirty="0" err="1" smtClean="0"/>
              <a:t>Hochreiter</a:t>
            </a:r>
            <a:r>
              <a:rPr lang="en-US" dirty="0" smtClean="0"/>
              <a:t> and </a:t>
            </a:r>
            <a:r>
              <a:rPr lang="en-US" dirty="0" err="1" smtClean="0"/>
              <a:t>Schmidhuber</a:t>
            </a:r>
            <a:r>
              <a:rPr lang="en-US" dirty="0" smtClean="0"/>
              <a:t> in 1997</a:t>
            </a:r>
          </a:p>
          <a:p>
            <a:r>
              <a:rPr lang="en-US" dirty="0" smtClean="0"/>
              <a:t>The key idea is that the network can learn what to store in the long-term state, what to throw away, and what to read from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57" y="3576030"/>
            <a:ext cx="5779698" cy="319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9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933"/>
            <a:ext cx="7906853" cy="47726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57072" y="2277374"/>
            <a:ext cx="41349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the long-term state, c</a:t>
            </a:r>
            <a:r>
              <a:rPr lang="en-US" baseline="-25000" dirty="0" smtClean="0"/>
              <a:t>t-1</a:t>
            </a:r>
            <a:r>
              <a:rPr lang="en-US" dirty="0" smtClean="0"/>
              <a:t> traverses the network from left to right, it first goes through a forget gate, dropping some memories, and then it adds some new memories via the addition operation. Moreover, after the addition operation, the long-term state is copied and passed through the </a:t>
            </a:r>
            <a:r>
              <a:rPr lang="en-US" dirty="0" err="1" smtClean="0"/>
              <a:t>tanh</a:t>
            </a:r>
            <a:r>
              <a:rPr lang="en-US" dirty="0" smtClean="0"/>
              <a:t> function and then the result is filtered by the output gate.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5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Sequential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Text (Natural Language Processing)</a:t>
            </a:r>
          </a:p>
          <a:p>
            <a:pPr lvl="1"/>
            <a:r>
              <a:rPr lang="nn-NO" dirty="0"/>
              <a:t>Example: </a:t>
            </a:r>
            <a:r>
              <a:rPr lang="nn-NO" i="1" dirty="0"/>
              <a:t>"I love programming"</a:t>
            </a:r>
            <a:r>
              <a:rPr lang="nn-NO" dirty="0"/>
              <a:t> vs. </a:t>
            </a:r>
            <a:r>
              <a:rPr lang="nn-NO" i="1" dirty="0"/>
              <a:t>"Programming love I“</a:t>
            </a:r>
            <a:endParaRPr lang="en-US" i="1" dirty="0"/>
          </a:p>
          <a:p>
            <a:pPr lvl="1"/>
            <a:r>
              <a:rPr lang="en-US" dirty="0"/>
              <a:t>The meaning depends on the word order.</a:t>
            </a:r>
            <a:endParaRPr lang="en-US" i="1" dirty="0"/>
          </a:p>
          <a:p>
            <a:r>
              <a:rPr lang="en-US" dirty="0"/>
              <a:t>Time Series Data</a:t>
            </a:r>
            <a:endParaRPr lang="en-US" i="1" dirty="0"/>
          </a:p>
          <a:p>
            <a:pPr lvl="1"/>
            <a:r>
              <a:rPr lang="en-US" dirty="0"/>
              <a:t>Example: Daily stock prices, weather temperatures, or heart rate over time.</a:t>
            </a:r>
            <a:endParaRPr lang="en-US" i="1" dirty="0"/>
          </a:p>
          <a:p>
            <a:pPr lvl="1"/>
            <a:r>
              <a:rPr lang="en-US" dirty="0"/>
              <a:t>Yesterday’s stock price affects today's price.</a:t>
            </a:r>
            <a:endParaRPr lang="en-US" i="1" dirty="0"/>
          </a:p>
          <a:p>
            <a:r>
              <a:rPr lang="en-US" dirty="0"/>
              <a:t>Speech and Audio</a:t>
            </a:r>
            <a:endParaRPr lang="en-US" i="1" dirty="0"/>
          </a:p>
          <a:p>
            <a:pPr lvl="1"/>
            <a:r>
              <a:rPr lang="en-US" dirty="0"/>
              <a:t>Example: A sentence in speech must be heard in order; otherwise, it becomes gibberish.</a:t>
            </a:r>
            <a:endParaRPr lang="en-US" i="1" dirty="0"/>
          </a:p>
          <a:p>
            <a:r>
              <a:rPr lang="en-US" dirty="0"/>
              <a:t>Videos</a:t>
            </a:r>
            <a:endParaRPr lang="en-US" i="1" dirty="0"/>
          </a:p>
          <a:p>
            <a:pPr lvl="1"/>
            <a:r>
              <a:rPr lang="en-US" dirty="0"/>
              <a:t>Frames in a video must play in the correct order for the story to make sense.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8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2" y="1994559"/>
            <a:ext cx="7773485" cy="1695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60385" y="3850639"/>
            <a:ext cx="7802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three other layers are gate controllers. Since they use the logistic activation function, their outputs range from 0 to 1. Their outputs are fed to element-wise multiplication operation, so if they output 0s they close the gate, and if they output 1s, they open the gate.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102" y="3932327"/>
            <a:ext cx="4712898" cy="28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Cells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4526"/>
            <a:ext cx="7516274" cy="19052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64" y="3875430"/>
            <a:ext cx="4790536" cy="289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933"/>
            <a:ext cx="7906853" cy="4772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310" y="2000050"/>
            <a:ext cx="4134427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3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use case – 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9721"/>
            <a:ext cx="5967118" cy="1901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81330"/>
            <a:ext cx="2203053" cy="28606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79721"/>
            <a:ext cx="4934639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0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Gated Recurrent Unit (GRU)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Proposed in 2014 by </a:t>
            </a:r>
            <a:r>
              <a:rPr lang="en-US" dirty="0" err="1" smtClean="0"/>
              <a:t>Kyunghyun</a:t>
            </a:r>
            <a:r>
              <a:rPr lang="en-US" dirty="0" smtClean="0"/>
              <a:t> Cho et al. </a:t>
            </a:r>
          </a:p>
          <a:p>
            <a:r>
              <a:rPr lang="en-US" dirty="0" smtClean="0"/>
              <a:t>GRU cell is a simplified version of LSTM cell, and it performance is comparable to LSTM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GRU Architecture and Simplification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0254"/>
            <a:ext cx="6547449" cy="4534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49" y="1980254"/>
            <a:ext cx="5647499" cy="2009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449" y="3989794"/>
            <a:ext cx="4658375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Vs. Non-Sequential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598007"/>
            <a:ext cx="9613900" cy="30764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9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ANN or CNN suitable for Sequential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Artificial neural network architecture (ANN i-h 1-h 2-h n-o). | Download  Scientific Diagram">
            <a:extLst>
              <a:ext uri="{FF2B5EF4-FFF2-40B4-BE49-F238E27FC236}">
                <a16:creationId xmlns="" xmlns:a16="http://schemas.microsoft.com/office/drawing/2014/main" id="{29D4DFDE-B315-4A94-890E-54D685FB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35" y="2336873"/>
            <a:ext cx="4335672" cy="254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hematic diagram of a basic convolutional neural network (CNN)... |  Download Scientific Diagram">
            <a:extLst>
              <a:ext uri="{FF2B5EF4-FFF2-40B4-BE49-F238E27FC236}">
                <a16:creationId xmlns="" xmlns:a16="http://schemas.microsoft.com/office/drawing/2014/main" id="{942C92C7-AF53-4A06-9178-15264271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21" y="2336873"/>
            <a:ext cx="5193909" cy="256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5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ANNs and CNNs are not suitable for sequential data?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ANNs and CNNs are not suitable for sequential data?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321" y="2013676"/>
            <a:ext cx="6551540" cy="4715618"/>
          </a:xfrm>
          <a:prstGeom prst="rect">
            <a:avLst/>
          </a:prstGeom>
        </p:spPr>
      </p:pic>
      <p:pic>
        <p:nvPicPr>
          <p:cNvPr id="5" name="Picture 2" descr="Artificial neural network architecture (ANN i-h 1-h 2-h n-o). | Download  Scientific Diagram">
            <a:extLst>
              <a:ext uri="{FF2B5EF4-FFF2-40B4-BE49-F238E27FC236}">
                <a16:creationId xmlns="" xmlns:a16="http://schemas.microsoft.com/office/drawing/2014/main" id="{29D4DFDE-B315-4A94-890E-54D685FB7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91" y="2013676"/>
            <a:ext cx="4335672" cy="254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chematic diagram of a basic convolutional neural network (CNN)... |  Download Scientific Diagram">
            <a:extLst>
              <a:ext uri="{FF2B5EF4-FFF2-40B4-BE49-F238E27FC236}">
                <a16:creationId xmlns="" xmlns:a16="http://schemas.microsoft.com/office/drawing/2014/main" id="{942C92C7-AF53-4A06-9178-15264271E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91" y="4619030"/>
            <a:ext cx="4335672" cy="214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RNNs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43158"/>
            <a:ext cx="8316272" cy="2642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85256"/>
            <a:ext cx="5744377" cy="2076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77" y="4685255"/>
            <a:ext cx="5767302" cy="1562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272" y="2053007"/>
            <a:ext cx="3943862" cy="15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RNNs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11949"/>
            <a:ext cx="6496957" cy="16385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35FD3-1684-418C-93C2-42881C04CFC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61645"/>
            <a:ext cx="6925642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515</TotalTime>
  <Words>1052</Words>
  <Application>Microsoft Office PowerPoint</Application>
  <PresentationFormat>Widescreen</PresentationFormat>
  <Paragraphs>127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Trebuchet MS</vt:lpstr>
      <vt:lpstr>Berlin</vt:lpstr>
      <vt:lpstr>Recurrent Neural Networks and Variants</vt:lpstr>
      <vt:lpstr>Recurrent Neural Networks (RNNs)</vt:lpstr>
      <vt:lpstr>Examples of Sequential Data</vt:lpstr>
      <vt:lpstr>Sequential Vs. Non-Sequential Data</vt:lpstr>
      <vt:lpstr>Is ANN or CNN suitable for Sequential data?</vt:lpstr>
      <vt:lpstr>Why ANNs and CNNs are not suitable for sequential data?</vt:lpstr>
      <vt:lpstr>Why ANNs and CNNs are not suitable for sequential data?</vt:lpstr>
      <vt:lpstr>Applications of RNNs</vt:lpstr>
      <vt:lpstr>Applications of RNNs</vt:lpstr>
      <vt:lpstr>Recurrent Neurons</vt:lpstr>
      <vt:lpstr>Recurrent Neurons</vt:lpstr>
      <vt:lpstr>Recurrent Neurons and Layers</vt:lpstr>
      <vt:lpstr>Recurrent Neurons and Layers</vt:lpstr>
      <vt:lpstr>Recurrent Neurons and Layers</vt:lpstr>
      <vt:lpstr>Memory Cells</vt:lpstr>
      <vt:lpstr>Memory Cells</vt:lpstr>
      <vt:lpstr>Memory Cells</vt:lpstr>
      <vt:lpstr>Memory Cells</vt:lpstr>
      <vt:lpstr>Types of RNNs</vt:lpstr>
      <vt:lpstr>Training RNNs (Backpropagation through time – BPTT)</vt:lpstr>
      <vt:lpstr>Deep RNNs</vt:lpstr>
      <vt:lpstr>Shortcomings of RNNs</vt:lpstr>
      <vt:lpstr>Batch Normalization</vt:lpstr>
      <vt:lpstr>Batch Normalization</vt:lpstr>
      <vt:lpstr>Layer Normalization</vt:lpstr>
      <vt:lpstr>Layer Normalization</vt:lpstr>
      <vt:lpstr>Shortcomings of RNNs</vt:lpstr>
      <vt:lpstr>Long Short Term Memory (LSTM) Cells</vt:lpstr>
      <vt:lpstr>LSTM Cells</vt:lpstr>
      <vt:lpstr>LSTM Cells</vt:lpstr>
      <vt:lpstr>LSTM Cells</vt:lpstr>
      <vt:lpstr>LSTM Cells</vt:lpstr>
      <vt:lpstr>LSTM use case – An Example</vt:lpstr>
      <vt:lpstr>Gated Recurrent Unit (GRU) cells</vt:lpstr>
      <vt:lpstr>GRU Architecture and Simplification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</dc:title>
  <dc:creator>ASUS</dc:creator>
  <cp:lastModifiedBy>ASUS</cp:lastModifiedBy>
  <cp:revision>37</cp:revision>
  <dcterms:created xsi:type="dcterms:W3CDTF">2025-04-03T16:05:39Z</dcterms:created>
  <dcterms:modified xsi:type="dcterms:W3CDTF">2025-04-04T18:13:57Z</dcterms:modified>
</cp:coreProperties>
</file>